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8" r:id="rId5"/>
    <p:sldId id="269" r:id="rId6"/>
    <p:sldId id="267" r:id="rId7"/>
    <p:sldId id="264" r:id="rId8"/>
    <p:sldId id="270" r:id="rId9"/>
    <p:sldId id="25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4BC"/>
    <a:srgbClr val="EE1C26"/>
    <a:srgbClr val="4C4C4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31E-AC6C-4023-B426-0105B2BF5DE5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9CBC-38F7-4E79-BD92-2FF7DFAEE4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clima@sp.gov.br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ltombeta@sp.gov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t="24117" r="1885" b="9898"/>
          <a:stretch>
            <a:fillRect/>
          </a:stretch>
        </p:blipFill>
        <p:spPr bwMode="auto">
          <a:xfrm>
            <a:off x="0" y="980728"/>
            <a:ext cx="9144000" cy="3240360"/>
          </a:xfrm>
          <a:prstGeom prst="rect">
            <a:avLst/>
          </a:prstGeom>
          <a:solidFill>
            <a:srgbClr val="4C4C4C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21088"/>
            <a:ext cx="3923928" cy="792088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645024"/>
            <a:ext cx="3923928" cy="576064"/>
          </a:xfrm>
          <a:prstGeom prst="rect">
            <a:avLst/>
          </a:prstGeom>
          <a:solidFill>
            <a:srgbClr val="4C4C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/>
              <a:t>Aglomeração Urbana de Piracicaba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43651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6</a:t>
            </a:r>
            <a:r>
              <a:rPr lang="pt-BR" sz="2000" dirty="0" smtClean="0">
                <a:solidFill>
                  <a:schemeClr val="bg1"/>
                </a:solidFill>
              </a:rPr>
              <a:t>ª </a:t>
            </a:r>
            <a:r>
              <a:rPr lang="pt-BR" sz="2000" dirty="0">
                <a:solidFill>
                  <a:schemeClr val="bg1"/>
                </a:solidFill>
              </a:rPr>
              <a:t>Reunião da Comissão Técnica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06 de fevereiro </a:t>
            </a:r>
            <a:r>
              <a:rPr lang="pt-BR" sz="1600" dirty="0">
                <a:solidFill>
                  <a:schemeClr val="bg1"/>
                </a:solidFill>
              </a:rPr>
              <a:t>de </a:t>
            </a:r>
            <a:r>
              <a:rPr lang="pt-BR" sz="1600" dirty="0" smtClean="0">
                <a:solidFill>
                  <a:schemeClr val="bg1"/>
                </a:solidFill>
              </a:rPr>
              <a:t>2018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281111"/>
            <a:ext cx="3491880" cy="1460257"/>
          </a:xfrm>
          <a:prstGeom prst="rect">
            <a:avLst/>
          </a:prstGeom>
          <a:noFill/>
        </p:spPr>
      </p:pic>
      <p:pic>
        <p:nvPicPr>
          <p:cNvPr id="13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4" cstate="print"/>
          <a:srcRect l="55547" t="22609" r="3088" b="43477"/>
          <a:stretch>
            <a:fillRect/>
          </a:stretch>
        </p:blipFill>
        <p:spPr bwMode="auto">
          <a:xfrm>
            <a:off x="0" y="5355964"/>
            <a:ext cx="3347864" cy="1147839"/>
          </a:xfrm>
          <a:prstGeom prst="rect">
            <a:avLst/>
          </a:prstGeom>
          <a:noFill/>
        </p:spPr>
      </p:pic>
      <p:pic>
        <p:nvPicPr>
          <p:cNvPr id="9" name="Imagem 8" descr="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509120"/>
            <a:ext cx="216024" cy="2160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543122" y="1412776"/>
            <a:ext cx="456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Plano de Desenvolvimento Urbano Integrado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67944" y="43823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208" y="414908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3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893209"/>
            <a:ext cx="30243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00" spc="-150" dirty="0">
                <a:solidFill>
                  <a:schemeClr val="bg1">
                    <a:lumMod val="65000"/>
                  </a:schemeClr>
                </a:solidFill>
              </a:rPr>
              <a:t>Pauta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60146" y="1066103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8918" y="1731580"/>
            <a:ext cx="7784182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Informes gerais;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Prorrogação das inscrições para os Grupos de Trabalho;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Local para realização das reuniões virtuais dos Grupos de Trabalho;</a:t>
            </a:r>
            <a:endParaRPr lang="pt-BR" sz="2000" dirty="0"/>
          </a:p>
          <a:p>
            <a:r>
              <a:rPr lang="pt-BR" sz="2000" dirty="0"/>
              <a:t>　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Proposta </a:t>
            </a:r>
            <a:r>
              <a:rPr lang="pt-BR" sz="2000" dirty="0" smtClean="0"/>
              <a:t>e aprovação do novo cronograma para o PDUI Piracicaba;</a:t>
            </a:r>
            <a:r>
              <a:rPr lang="pt-BR" sz="2000" dirty="0"/>
              <a:t>　 </a:t>
            </a:r>
          </a:p>
          <a:p>
            <a:r>
              <a:rPr lang="pt-BR" sz="2000" dirty="0"/>
              <a:t>	　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Encaminhamentos finais.</a:t>
            </a:r>
            <a:r>
              <a:rPr lang="pt-BR" sz="2000" dirty="0"/>
              <a:t>　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2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696744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893209"/>
            <a:ext cx="81166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00" spc="-150" dirty="0" smtClean="0">
                <a:solidFill>
                  <a:schemeClr val="bg1">
                    <a:lumMod val="65000"/>
                  </a:schemeClr>
                </a:solidFill>
              </a:rPr>
              <a:t>Grupos de Trabalho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0146" y="1066103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8918" y="1843077"/>
            <a:ext cx="6921447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Prorrogação das inscrições na Plataforma Digital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16/02/2018</a:t>
            </a:r>
            <a:r>
              <a:rPr lang="pt-BR" sz="2000" dirty="0" smtClean="0">
                <a:cs typeface="Arial" pitchFamily="34" charset="0"/>
              </a:rPr>
              <a:t>;</a:t>
            </a:r>
            <a:endParaRPr lang="pt-BR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Convites enviados: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Prefeituras Municipais;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I</a:t>
            </a:r>
            <a:r>
              <a:rPr lang="pt-BR" sz="2000" dirty="0" smtClean="0">
                <a:cs typeface="Arial" pitchFamily="34" charset="0"/>
              </a:rPr>
              <a:t>ndicações dos membros da Comissão Técnica;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Contatos da AUP;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Contatos das oficinas de trabalho.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Obrigação da ampla divulgação e convite da sociedade civil.</a:t>
            </a:r>
          </a:p>
          <a:p>
            <a:endParaRPr lang="pt-B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2024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2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696744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893209"/>
            <a:ext cx="81166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00" spc="-150" dirty="0" smtClean="0">
                <a:solidFill>
                  <a:schemeClr val="bg1">
                    <a:lumMod val="65000"/>
                  </a:schemeClr>
                </a:solidFill>
              </a:rPr>
              <a:t>Grupos de Trabalho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0146" y="1066103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8918" y="1804754"/>
            <a:ext cx="41359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Inscrições realizadas até 05/02/2018</a:t>
            </a:r>
            <a:r>
              <a:rPr lang="pt-BR" sz="2000" dirty="0" smtClean="0">
                <a:cs typeface="Arial" pitchFamily="34" charset="0"/>
              </a:rPr>
              <a:t>: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80653" y="5312241"/>
            <a:ext cx="156607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200" dirty="0">
                <a:cs typeface="Arial" pitchFamily="34" charset="0"/>
              </a:rPr>
              <a:t>Fonte: Emplasa, </a:t>
            </a:r>
            <a:r>
              <a:rPr lang="pt-BR" sz="1200" dirty="0" smtClean="0">
                <a:cs typeface="Arial" pitchFamily="34" charset="0"/>
              </a:rPr>
              <a:t>2018.</a:t>
            </a:r>
            <a:endParaRPr lang="pt-BR" sz="1200" dirty="0"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68617"/>
              </p:ext>
            </p:extLst>
          </p:nvPr>
        </p:nvGraphicFramePr>
        <p:xfrm>
          <a:off x="971600" y="2420888"/>
          <a:ext cx="7200800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263"/>
                <a:gridCol w="1309237"/>
                <a:gridCol w="1309237"/>
                <a:gridCol w="1391063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Grupo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São Paulo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pt-BR" dirty="0" smtClean="0"/>
                        <a:t>Atendimento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23</a:t>
                      </a:r>
                      <a:endParaRPr lang="pt-BR" b="1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pt-BR" dirty="0" smtClean="0"/>
                        <a:t>Des. Urbano e Econômico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29</a:t>
                      </a:r>
                      <a:endParaRPr lang="pt-BR" b="1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pt-BR" dirty="0" smtClean="0"/>
                        <a:t>Macrozoneamento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17</a:t>
                      </a:r>
                      <a:endParaRPr lang="pt-BR" b="1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pt-BR" dirty="0" smtClean="0"/>
                        <a:t>Meio Ambiente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47</a:t>
                      </a:r>
                      <a:endParaRPr lang="pt-BR" b="1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pt-BR" dirty="0" smtClean="0"/>
                        <a:t>Redes Estruturais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26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64006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2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696744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893209"/>
            <a:ext cx="81166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00" spc="-150" dirty="0" smtClean="0">
                <a:solidFill>
                  <a:schemeClr val="bg1">
                    <a:lumMod val="65000"/>
                  </a:schemeClr>
                </a:solidFill>
              </a:rPr>
              <a:t>Grupos de Trabalho</a:t>
            </a:r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0146" y="1066103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8919" y="1817529"/>
            <a:ext cx="80735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Necessidade de uma </a:t>
            </a:r>
            <a:r>
              <a:rPr lang="pt-BR" sz="2000" b="1" dirty="0" smtClean="0">
                <a:cs typeface="Arial" pitchFamily="34" charset="0"/>
              </a:rPr>
              <a:t>SALA MAIOR </a:t>
            </a:r>
            <a:r>
              <a:rPr lang="pt-BR" sz="2000" dirty="0" smtClean="0">
                <a:cs typeface="Arial" pitchFamily="34" charset="0"/>
              </a:rPr>
              <a:t>para as reuniões virtuais na Aglomeração Urbana de Piracicaba;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Desmembramento dos grupos por tema (caso não seja possível outra sala – o que não seria ideal);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Volta das reuniões dos </a:t>
            </a:r>
            <a:r>
              <a:rPr lang="pt-BR" sz="2000" dirty="0" err="1" smtClean="0">
                <a:cs typeface="Arial" pitchFamily="34" charset="0"/>
              </a:rPr>
              <a:t>GTs</a:t>
            </a:r>
            <a:r>
              <a:rPr lang="pt-BR" sz="2000" dirty="0" smtClean="0">
                <a:cs typeface="Arial" pitchFamily="34" charset="0"/>
              </a:rPr>
              <a:t> entre os dias 26/02 e 02/03 de 2018;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Estrutura do Caderno Preliminar de Propostas – elaboração conjunta com os coordenadores dos </a:t>
            </a:r>
            <a:r>
              <a:rPr lang="pt-BR" sz="2000" dirty="0" err="1" smtClean="0">
                <a:cs typeface="Arial" pitchFamily="34" charset="0"/>
              </a:rPr>
              <a:t>GTs</a:t>
            </a:r>
            <a:endParaRPr lang="pt-BR" sz="2000" dirty="0">
              <a:cs typeface="Arial" pitchFamily="34" charset="0"/>
            </a:endParaRP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  <a:cs typeface="Arial" pitchFamily="34" charset="0"/>
              </a:rPr>
              <a:t>APROVAÇÃO DA ESTRUTURA POR E-MAIL?</a:t>
            </a:r>
            <a:endParaRPr lang="pt-BR" sz="2000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3597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208" y="414908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3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893209"/>
            <a:ext cx="81166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00" spc="-150" dirty="0">
                <a:solidFill>
                  <a:schemeClr val="bg1">
                    <a:lumMod val="65000"/>
                  </a:schemeClr>
                </a:solidFill>
              </a:rPr>
              <a:t>Grupos de Trabalho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60146" y="1066103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8918" y="1706032"/>
            <a:ext cx="80735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Infraestrutura local – polo que irá sediar a realização de todas as reuniões</a:t>
            </a:r>
            <a:r>
              <a:rPr lang="pt-BR" sz="20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/>
              <a:t>Conexão banda larga – ESTÁVEL;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/>
              <a:t>1 computador com Câmera e Microfone;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pt-BR" sz="2000" dirty="0"/>
              <a:t>Sistema de microfone na sala – para captura do som.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/>
              <a:t>1 mediador local;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/>
              <a:t>1 apoio técnico local.</a:t>
            </a:r>
          </a:p>
          <a:p>
            <a:pPr lvl="1"/>
            <a:endParaRPr lang="pt-BR" sz="2000" dirty="0">
              <a:cs typeface="Arial" pitchFamily="34" charset="0"/>
            </a:endParaRPr>
          </a:p>
          <a:p>
            <a:pPr lvl="1"/>
            <a:endParaRPr lang="pt-BR" sz="2000" dirty="0">
              <a:cs typeface="Arial" pitchFamily="34" charset="0"/>
            </a:endParaRPr>
          </a:p>
          <a:p>
            <a:r>
              <a:rPr lang="pt-BR" sz="2000" b="1" dirty="0">
                <a:solidFill>
                  <a:srgbClr val="FF0000"/>
                </a:solidFill>
                <a:cs typeface="Arial" pitchFamily="34" charset="0"/>
              </a:rPr>
              <a:t>IMPORTANTE</a:t>
            </a:r>
            <a:r>
              <a:rPr lang="pt-BR" sz="2000" dirty="0">
                <a:cs typeface="Arial" pitchFamily="34" charset="0"/>
              </a:rPr>
              <a:t>: a realização da reunião virtual não exclui a presencial, quando houver necessidade.</a:t>
            </a:r>
          </a:p>
        </p:txBody>
      </p:sp>
    </p:spTree>
    <p:extLst>
      <p:ext uri="{BB962C8B-B14F-4D97-AF65-F5344CB8AC3E}">
        <p14:creationId xmlns:p14="http://schemas.microsoft.com/office/powerpoint/2010/main" val="419474370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2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620688"/>
            <a:ext cx="8116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spc="-150" dirty="0" smtClean="0">
                <a:solidFill>
                  <a:schemeClr val="bg1">
                    <a:lumMod val="65000"/>
                  </a:schemeClr>
                </a:solidFill>
              </a:rPr>
              <a:t>Cronograma aprovado pela CT em 10/02/2017</a:t>
            </a:r>
            <a:endParaRPr lang="pt-BR" sz="3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0146" y="937598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367"/>
            <a:ext cx="9191256" cy="580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573016"/>
            <a:ext cx="658822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8736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:\Andre Cury\PDUI - Piracicaba\Logo\APROVADO\LOGO_PDUI_PIRACICABA.png"/>
          <p:cNvPicPr>
            <a:picLocks noChangeAspect="1" noChangeArrowheads="1"/>
          </p:cNvPicPr>
          <p:nvPr/>
        </p:nvPicPr>
        <p:blipFill>
          <a:blip r:embed="rId2" cstate="print"/>
          <a:srcRect l="43981" t="22609" r="3088" b="43477"/>
          <a:stretch>
            <a:fillRect/>
          </a:stretch>
        </p:blipFill>
        <p:spPr bwMode="auto">
          <a:xfrm>
            <a:off x="0" y="164219"/>
            <a:ext cx="1763688" cy="472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60176" y="17701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Aglomeração Urbana de Piracicaba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15788" y="620688"/>
            <a:ext cx="8116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spc="-150" dirty="0" smtClean="0">
                <a:solidFill>
                  <a:schemeClr val="bg1">
                    <a:lumMod val="65000"/>
                  </a:schemeClr>
                </a:solidFill>
              </a:rPr>
              <a:t>Proposta de alteração do Cronograma</a:t>
            </a:r>
            <a:endParaRPr lang="pt-BR" sz="34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0146" y="937598"/>
            <a:ext cx="144016" cy="325536"/>
            <a:chOff x="179512" y="980728"/>
            <a:chExt cx="144016" cy="432048"/>
          </a:xfrm>
        </p:grpSpPr>
        <p:sp>
          <p:nvSpPr>
            <p:cNvPr id="10" name="Retângulo 9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1341"/>
          <a:stretch/>
        </p:blipFill>
        <p:spPr bwMode="auto">
          <a:xfrm>
            <a:off x="-108520" y="1274083"/>
            <a:ext cx="9252520" cy="558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8939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818816"/>
            <a:ext cx="3816424" cy="474296"/>
          </a:xfrm>
          <a:prstGeom prst="rect">
            <a:avLst/>
          </a:prstGeom>
        </p:spPr>
      </p:pic>
      <p:pic>
        <p:nvPicPr>
          <p:cNvPr id="5" name="Picture 2" descr="T:\Andre Cury\Logo - Governo SP 2012\CASA_CIVIL\HORIZONTAL\BRANCO\CASA_CIVIL_H_BR.png"/>
          <p:cNvPicPr>
            <a:picLocks noChangeAspect="1" noChangeArrowheads="1"/>
          </p:cNvPicPr>
          <p:nvPr/>
        </p:nvPicPr>
        <p:blipFill>
          <a:blip r:embed="rId4" cstate="print"/>
          <a:srcRect l="20213" t="36727" r="18085" b="36830"/>
          <a:stretch>
            <a:fillRect/>
          </a:stretch>
        </p:blipFill>
        <p:spPr bwMode="auto">
          <a:xfrm>
            <a:off x="6156176" y="5674800"/>
            <a:ext cx="2232248" cy="692767"/>
          </a:xfrm>
          <a:prstGeom prst="rect">
            <a:avLst/>
          </a:prstGeom>
          <a:noFill/>
        </p:spPr>
      </p:pic>
      <p:pic>
        <p:nvPicPr>
          <p:cNvPr id="8" name="Imagem 7" descr="LOGO A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674800"/>
            <a:ext cx="762440" cy="70652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27079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kern="900" dirty="0">
                <a:solidFill>
                  <a:srgbClr val="6684BC"/>
                </a:solidFill>
                <a:latin typeface="+mj-lt"/>
                <a:cs typeface="Arial" pitchFamily="34" charset="0"/>
              </a:rPr>
              <a:t>Obrigada!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2896" y="835716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843808" y="4083627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Telefone: (11) 3293-6023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  <a:hlinkClick r:id="rId7"/>
              </a:rPr>
              <a:t>ltombeta@sp.gov.br</a:t>
            </a:r>
            <a:endParaRPr lang="pt-BR" sz="1400" b="1" dirty="0" smtClean="0">
              <a:solidFill>
                <a:srgbClr val="6684BC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6684BC"/>
                </a:solidFill>
                <a:hlinkClick r:id="rId8"/>
              </a:rPr>
              <a:t>mclima@sp.gov.br</a:t>
            </a:r>
            <a:endParaRPr lang="pt-BR" sz="1400" b="1" dirty="0" smtClean="0">
              <a:solidFill>
                <a:srgbClr val="6684BC"/>
              </a:solidFill>
            </a:endParaRPr>
          </a:p>
          <a:p>
            <a:pPr algn="ctr"/>
            <a:endParaRPr lang="pt-BR" sz="1400" b="1" dirty="0">
              <a:solidFill>
                <a:srgbClr val="6684B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363</Words>
  <Application>Microsoft Office PowerPoint</Application>
  <PresentationFormat>Apresentação na tela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EMPLASA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Letícia Roberta Trombeta</cp:lastModifiedBy>
  <cp:revision>62</cp:revision>
  <dcterms:created xsi:type="dcterms:W3CDTF">2017-03-21T13:15:51Z</dcterms:created>
  <dcterms:modified xsi:type="dcterms:W3CDTF">2018-02-06T00:40:31Z</dcterms:modified>
</cp:coreProperties>
</file>